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6"/>
  </p:notesMasterIdLst>
  <p:sldIdLst>
    <p:sldId id="439" r:id="rId3"/>
    <p:sldId id="486" r:id="rId4"/>
    <p:sldId id="517" r:id="rId5"/>
    <p:sldId id="518" r:id="rId6"/>
    <p:sldId id="524" r:id="rId7"/>
    <p:sldId id="555" r:id="rId8"/>
    <p:sldId id="564" r:id="rId9"/>
    <p:sldId id="552" r:id="rId10"/>
    <p:sldId id="565" r:id="rId11"/>
    <p:sldId id="557" r:id="rId12"/>
    <p:sldId id="558" r:id="rId13"/>
    <p:sldId id="559" r:id="rId14"/>
    <p:sldId id="533" r:id="rId15"/>
    <p:sldId id="560" r:id="rId16"/>
    <p:sldId id="561" r:id="rId17"/>
    <p:sldId id="562" r:id="rId18"/>
    <p:sldId id="563" r:id="rId19"/>
    <p:sldId id="566" r:id="rId20"/>
    <p:sldId id="567" r:id="rId21"/>
    <p:sldId id="553" r:id="rId22"/>
    <p:sldId id="568" r:id="rId23"/>
    <p:sldId id="569" r:id="rId24"/>
    <p:sldId id="5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55"/>
            <p14:sldId id="564"/>
            <p14:sldId id="552"/>
            <p14:sldId id="565"/>
            <p14:sldId id="557"/>
            <p14:sldId id="558"/>
            <p14:sldId id="559"/>
            <p14:sldId id="533"/>
            <p14:sldId id="560"/>
            <p14:sldId id="561"/>
            <p14:sldId id="562"/>
            <p14:sldId id="563"/>
            <p14:sldId id="566"/>
            <p14:sldId id="567"/>
            <p14:sldId id="553"/>
            <p14:sldId id="568"/>
            <p14:sldId id="569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6" autoAdjust="0"/>
    <p:restoredTop sz="84483" autoAdjust="0"/>
  </p:normalViewPr>
  <p:slideViewPr>
    <p:cSldViewPr snapToGrid="0">
      <p:cViewPr>
        <p:scale>
          <a:sx n="104" d="100"/>
          <a:sy n="104" d="100"/>
        </p:scale>
        <p:origin x="5920" y="2976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23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1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Josh and I are part of the Economics Observatory at the SPP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4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0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4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1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5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3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1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92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4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98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in action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CEB46-74AC-475A-264D-5B3E27D4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at the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Prices Research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 we scrape 95K prices a day from 7 British supermarkets to research inflation and trade.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(Davies and McEvoy, 2024; Davies and 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Hellings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2024)</a:t>
            </a: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API: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we’re scraping national stats agencies to build an international data API</a:t>
            </a:r>
          </a:p>
          <a:p>
            <a:pPr>
              <a:lnSpc>
                <a:spcPct val="150000"/>
              </a:lnSpc>
            </a:pP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047D-8EFE-2D38-99CF-EDA5644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96" y="1550582"/>
            <a:ext cx="3123613" cy="4551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38FCD-CEE3-72DF-3536-8C5C28DFD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882"/>
              </p:ext>
            </p:extLst>
          </p:nvPr>
        </p:nvGraphicFramePr>
        <p:xfrm>
          <a:off x="5487517" y="2515854"/>
          <a:ext cx="5331287" cy="2620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57976">
                  <a:extLst>
                    <a:ext uri="{9D8B030D-6E8A-4147-A177-3AD203B41FA5}">
                      <a16:colId xmlns:a16="http://schemas.microsoft.com/office/drawing/2014/main" val="2795421936"/>
                    </a:ext>
                  </a:extLst>
                </a:gridCol>
                <a:gridCol w="1516699">
                  <a:extLst>
                    <a:ext uri="{9D8B030D-6E8A-4147-A177-3AD203B41FA5}">
                      <a16:colId xmlns:a16="http://schemas.microsoft.com/office/drawing/2014/main" val="1929908369"/>
                    </a:ext>
                  </a:extLst>
                </a:gridCol>
                <a:gridCol w="509217">
                  <a:extLst>
                    <a:ext uri="{9D8B030D-6E8A-4147-A177-3AD203B41FA5}">
                      <a16:colId xmlns:a16="http://schemas.microsoft.com/office/drawing/2014/main" val="3589030661"/>
                    </a:ext>
                  </a:extLst>
                </a:gridCol>
                <a:gridCol w="947395">
                  <a:extLst>
                    <a:ext uri="{9D8B030D-6E8A-4147-A177-3AD203B41FA5}">
                      <a16:colId xmlns:a16="http://schemas.microsoft.com/office/drawing/2014/main" val="1932374301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Product Title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Category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Price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Relative price</a:t>
                      </a: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9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 Street Burger Buns 6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£0.27/each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05693949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 Street 4 Hot Dog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5771896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St Pierre 6 Brioche Burger Buns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£2.80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456856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Panini 4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£1.20</a:t>
                      </a: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£0.30/each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3802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EF5A3A-94FE-39FC-090C-872F2C61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5228" y="1903643"/>
            <a:ext cx="6726016" cy="411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D28FB-D5D1-CD86-AA7D-6D82403D68DC}"/>
              </a:ext>
            </a:extLst>
          </p:cNvPr>
          <p:cNvSpPr txBox="1"/>
          <p:nvPr/>
        </p:nvSpPr>
        <p:spPr>
          <a:xfrm>
            <a:off x="7802516" y="1903643"/>
            <a:ext cx="419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Our sample:</a:t>
            </a: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95,000 prices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18M prices since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7 Supermarkets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&gt;80% of UK Grocery Market Share</a:t>
            </a:r>
          </a:p>
        </p:txBody>
      </p:sp>
    </p:spTree>
    <p:extLst>
      <p:ext uri="{BB962C8B-B14F-4D97-AF65-F5344CB8AC3E}">
        <p14:creationId xmlns:p14="http://schemas.microsoft.com/office/powerpoint/2010/main" val="129654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42142"/>
            <a:ext cx="4398818" cy="439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00E2-615C-73A2-472A-46C8D779027B}"/>
              </a:ext>
            </a:extLst>
          </p:cNvPr>
          <p:cNvSpPr txBox="1"/>
          <p:nvPr/>
        </p:nvSpPr>
        <p:spPr>
          <a:xfrm>
            <a:off x="892791" y="6026346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(A Supermarket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7" y="1856756"/>
            <a:ext cx="4398818" cy="439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19145-6215-4A35-7334-6B07B6FA260D}"/>
              </a:ext>
            </a:extLst>
          </p:cNvPr>
          <p:cNvSpPr txBox="1"/>
          <p:nvPr/>
        </p:nvSpPr>
        <p:spPr>
          <a:xfrm>
            <a:off x="6726467" y="6070908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(The COICOP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1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investigate the pricing structures and strategies: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6F993-D18A-CF1A-223E-B7F691E0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791" y="2103028"/>
            <a:ext cx="4802220" cy="4149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4AEDB2-FFE7-83D2-616C-4B397C016ED1}"/>
              </a:ext>
            </a:extLst>
          </p:cNvPr>
          <p:cNvGrpSpPr/>
          <p:nvPr/>
        </p:nvGrpSpPr>
        <p:grpSpPr>
          <a:xfrm>
            <a:off x="6051851" y="2570206"/>
            <a:ext cx="5513710" cy="2665817"/>
            <a:chOff x="612260" y="1797752"/>
            <a:chExt cx="6179239" cy="28979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1BC78-46C7-7FC1-5F1C-5042C4BD943C}"/>
                </a:ext>
              </a:extLst>
            </p:cNvPr>
            <p:cNvGrpSpPr/>
            <p:nvPr/>
          </p:nvGrpSpPr>
          <p:grpSpPr>
            <a:xfrm>
              <a:off x="612260" y="1804315"/>
              <a:ext cx="6179239" cy="2891399"/>
              <a:chOff x="612260" y="1804315"/>
              <a:chExt cx="6179239" cy="2891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B06357-F46A-5513-5F88-D2995964E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03" t="11030" r="103" b="14283"/>
              <a:stretch/>
            </p:blipFill>
            <p:spPr>
              <a:xfrm>
                <a:off x="612260" y="1941195"/>
                <a:ext cx="6179239" cy="275451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32DEDB-49F9-2DEC-64EB-8E56B2B7EB33}"/>
                  </a:ext>
                </a:extLst>
              </p:cNvPr>
              <p:cNvSpPr/>
              <p:nvPr/>
            </p:nvSpPr>
            <p:spPr>
              <a:xfrm>
                <a:off x="2162287" y="1861073"/>
                <a:ext cx="484094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A9DA7A-B02B-9217-E7AD-2FF3A0D216A0}"/>
                  </a:ext>
                </a:extLst>
              </p:cNvPr>
              <p:cNvSpPr/>
              <p:nvPr/>
            </p:nvSpPr>
            <p:spPr>
              <a:xfrm>
                <a:off x="5111675" y="1804315"/>
                <a:ext cx="643665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1DB88-7AF1-DC59-AA71-6F5C7A266C49}"/>
                </a:ext>
              </a:extLst>
            </p:cNvPr>
            <p:cNvSpPr txBox="1"/>
            <p:nvPr/>
          </p:nvSpPr>
          <p:spPr>
            <a:xfrm>
              <a:off x="1126128" y="1797752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7BAAF-D08D-270E-8FF9-B08A8E949765}"/>
                </a:ext>
              </a:extLst>
            </p:cNvPr>
            <p:cNvSpPr txBox="1"/>
            <p:nvPr/>
          </p:nvSpPr>
          <p:spPr>
            <a:xfrm>
              <a:off x="4166777" y="1804315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0DA68-3306-44C5-BECA-03C34E30E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1305504" y="2107039"/>
              <a:ext cx="1629783" cy="152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19F2-C537-9A58-7928-C4C6DF6C3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4365996" y="2148272"/>
              <a:ext cx="1629783" cy="15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7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uncover novel behaviour: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Prop Prices</a:t>
            </a: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 Supermarkets keeping near duplicates for legal compliance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Shifts towards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loyalty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Large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adjustment days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where many prices change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graph of apple juice&#10;&#10;Description automatically generated">
            <a:extLst>
              <a:ext uri="{FF2B5EF4-FFF2-40B4-BE49-F238E27FC236}">
                <a16:creationId xmlns:a16="http://schemas.microsoft.com/office/drawing/2014/main" id="{AB5E5023-CCAD-2ECD-1361-FD46BF93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5"/>
          <a:stretch/>
        </p:blipFill>
        <p:spPr>
          <a:xfrm>
            <a:off x="584127" y="1665643"/>
            <a:ext cx="5698217" cy="45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027F-2B0A-5D32-AD7B-60D6179F0A4B}"/>
              </a:ext>
            </a:extLst>
          </p:cNvPr>
          <p:cNvSpPr txBox="1">
            <a:spLocks/>
          </p:cNvSpPr>
          <p:nvPr/>
        </p:nvSpPr>
        <p:spPr>
          <a:xfrm>
            <a:off x="5689514" y="3068184"/>
            <a:ext cx="63953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Open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Scraping.ipynb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tinyurl.com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/2xw9tdus</a:t>
            </a:r>
          </a:p>
        </p:txBody>
      </p:sp>
    </p:spTree>
    <p:extLst>
      <p:ext uri="{BB962C8B-B14F-4D97-AF65-F5344CB8AC3E}">
        <p14:creationId xmlns:p14="http://schemas.microsoft.com/office/powerpoint/2010/main" val="250444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67500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scraped prices from Marks and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Spencers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by: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Requesting HTML with the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Extracting data with </a:t>
            </a:r>
            <a:r>
              <a:rPr lang="en-GB" dirty="0" err="1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with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most modern websites is more complicated!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 gets more complicated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modern websites are more difficult: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require interaction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infinite scroll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w/ JavaScript)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load data with JavaScript on the page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verify the browser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verification code)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means you can’t always rely on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only.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to go from here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want to try more scraping: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let’s you control a real browser – much harder to block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automating and controlling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proxies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avoid requests from 1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Examine closely websites’ structure. How do they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292079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069595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When we’re lucky: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>
                  <a:alpha val="17773"/>
                </a:srgb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31504-4D69-065B-6F64-16F137D3CAB7}"/>
              </a:ext>
            </a:extLst>
          </p:cNvPr>
          <p:cNvSpPr txBox="1">
            <a:spLocks/>
          </p:cNvSpPr>
          <p:nvPr/>
        </p:nvSpPr>
        <p:spPr>
          <a:xfrm>
            <a:off x="584127" y="1772304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2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0169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contained in the HTML: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&lt;tags&gt;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define elements on the page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&lt;h1&gt;, &lt;p&gt;, &lt;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img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&gt;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Tags have attributes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id, class,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src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used to define, identify and style them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35D7-86B9-0FE1-8EA9-A2DAF787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7" y="4076047"/>
            <a:ext cx="7772400" cy="24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We will: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9C5D01-11C3-38E3-7E0B-8AE3BD8339BC}"/>
              </a:ext>
            </a:extLst>
          </p:cNvPr>
          <p:cNvSpPr txBox="1">
            <a:spLocks/>
          </p:cNvSpPr>
          <p:nvPr/>
        </p:nvSpPr>
        <p:spPr>
          <a:xfrm>
            <a:off x="5281874" y="2506662"/>
            <a:ext cx="641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Investigate the page structure with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 Element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prices with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 to visualise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So, why is this useful?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72485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987</Words>
  <Application>Microsoft Macintosh PowerPoint</Application>
  <PresentationFormat>Widescreen</PresentationFormat>
  <Paragraphs>164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Circular Std Book</vt:lpstr>
      <vt:lpstr>Times New Roman</vt:lpstr>
      <vt:lpstr>5_Custom Design</vt:lpstr>
      <vt:lpstr>Office Theme</vt:lpstr>
      <vt:lpstr>PowerPoint Presentation</vt:lpstr>
      <vt:lpstr>Week 9. Data scraping </vt:lpstr>
      <vt:lpstr>PowerPoint Presentation</vt:lpstr>
      <vt:lpstr>PowerPoint Presentation</vt:lpstr>
      <vt:lpstr>Scraping.</vt:lpstr>
      <vt:lpstr>Scraping.</vt:lpstr>
      <vt:lpstr>Parsing HTML.</vt:lpstr>
      <vt:lpstr>HTML: a primer.</vt:lpstr>
      <vt:lpstr>Today.</vt:lpstr>
      <vt:lpstr>Scraping in action.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Code-along.</vt:lpstr>
      <vt:lpstr>PowerPoint Presentation</vt:lpstr>
      <vt:lpstr>Today.</vt:lpstr>
      <vt:lpstr>It gets more complicated...</vt:lpstr>
      <vt:lpstr>Where to go from here.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83</cp:revision>
  <dcterms:created xsi:type="dcterms:W3CDTF">2021-07-20T09:12:48Z</dcterms:created>
  <dcterms:modified xsi:type="dcterms:W3CDTF">2024-03-06T12:44:31Z</dcterms:modified>
</cp:coreProperties>
</file>